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  <p:showPr showNarration="1">
    <p:present/>
    <p:sldAll/>
    <p:penClr>
      <a:srgbClr val="00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3633D-FD7F-2341-8B1F-10FAD4CD56AE}" type="datetimeFigureOut">
              <a:rPr lang="en-US" smtClean="0"/>
              <a:pPr/>
              <a:t>2/14/11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65DA2-0A79-2147-9B8A-3F644876A3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DBF8-5CF6-3346-BB71-D1F8EE0BB6FF}" type="datetimeFigureOut">
              <a:rPr lang="en-US" smtClean="0"/>
              <a:pPr/>
              <a:t>2/14/11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015DC-8B92-0F4C-806C-CD54F2418B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DBF8-5CF6-3346-BB71-D1F8EE0BB6FF}" type="datetimeFigureOut">
              <a:rPr lang="en-US" smtClean="0"/>
              <a:pPr/>
              <a:t>2/14/11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015DC-8B92-0F4C-806C-CD54F2418B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DBF8-5CF6-3346-BB71-D1F8EE0BB6FF}" type="datetimeFigureOut">
              <a:rPr lang="en-US" smtClean="0"/>
              <a:pPr/>
              <a:t>2/14/11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015DC-8B92-0F4C-806C-CD54F2418B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DBF8-5CF6-3346-BB71-D1F8EE0BB6FF}" type="datetimeFigureOut">
              <a:rPr lang="en-US" smtClean="0"/>
              <a:pPr/>
              <a:t>2/14/11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015DC-8B92-0F4C-806C-CD54F2418B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DBF8-5CF6-3346-BB71-D1F8EE0BB6FF}" type="datetimeFigureOut">
              <a:rPr lang="en-US" smtClean="0"/>
              <a:pPr/>
              <a:t>2/14/11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015DC-8B92-0F4C-806C-CD54F2418B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DBF8-5CF6-3346-BB71-D1F8EE0BB6FF}" type="datetimeFigureOut">
              <a:rPr lang="en-US" smtClean="0"/>
              <a:pPr/>
              <a:t>2/14/11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015DC-8B92-0F4C-806C-CD54F2418B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DBF8-5CF6-3346-BB71-D1F8EE0BB6FF}" type="datetimeFigureOut">
              <a:rPr lang="en-US" smtClean="0"/>
              <a:pPr/>
              <a:t>2/14/11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015DC-8B92-0F4C-806C-CD54F2418B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DBF8-5CF6-3346-BB71-D1F8EE0BB6FF}" type="datetimeFigureOut">
              <a:rPr lang="en-US" smtClean="0"/>
              <a:pPr/>
              <a:t>2/14/11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015DC-8B92-0F4C-806C-CD54F2418B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DBF8-5CF6-3346-BB71-D1F8EE0BB6FF}" type="datetimeFigureOut">
              <a:rPr lang="en-US" smtClean="0"/>
              <a:pPr/>
              <a:t>2/14/11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015DC-8B92-0F4C-806C-CD54F2418B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DBF8-5CF6-3346-BB71-D1F8EE0BB6FF}" type="datetimeFigureOut">
              <a:rPr lang="en-US" smtClean="0"/>
              <a:pPr/>
              <a:t>2/14/11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015DC-8B92-0F4C-806C-CD54F2418B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DBF8-5CF6-3346-BB71-D1F8EE0BB6FF}" type="datetimeFigureOut">
              <a:rPr lang="en-US" smtClean="0"/>
              <a:pPr/>
              <a:t>2/14/11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015DC-8B92-0F4C-806C-CD54F2418B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7DBF8-5CF6-3346-BB71-D1F8EE0BB6FF}" type="datetimeFigureOut">
              <a:rPr lang="en-US" smtClean="0"/>
              <a:pPr/>
              <a:t>2/14/11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015DC-8B92-0F4C-806C-CD54F2418B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hyperlink" Target="http://soutenez.alternatives.ca/node/1684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unesco.org/ulis/cgi-bin/ulis.pl?catno=120129&amp;set=4B2CD154_3_376&amp;gp=0&amp;lin=1&amp;ll=f" TargetMode="External"/><Relationship Id="rId3" Type="http://schemas.openxmlformats.org/officeDocument/2006/relationships/hyperlink" Target="http://www.thefreelibrary.com/Too+much+help:+since+the+mid-1970s,+non-governmental+organizations...-a0110151671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NON-GOVERNMENTAL ORGANIZATIONS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NGOs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Definition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“private organizations that pursue activities to relieve suffering, promote the interests of the poor, protect the environment, provide basic social services, or undertake community development” (World Bank)</a:t>
            </a:r>
          </a:p>
          <a:p>
            <a:endParaRPr lang="en-US" dirty="0" smtClean="0"/>
          </a:p>
          <a:p>
            <a:r>
              <a:rPr lang="en-US" dirty="0" smtClean="0"/>
              <a:t>more generally, can be applied to any non-profit organization independent from government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Characteristics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ypically value-based organizations which depend, in whole or part, on charitable donations and voluntary service</a:t>
            </a:r>
          </a:p>
          <a:p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lthough increasingly professionalized, principles of altruism and voluntarism persist as defining characteristics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Purpose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variety of purposes, but generally to further the political or social goals of their members or funders</a:t>
            </a:r>
          </a:p>
          <a:p>
            <a:r>
              <a:rPr lang="en-US" dirty="0"/>
              <a:t>o</a:t>
            </a:r>
            <a:r>
              <a:rPr lang="en-US" dirty="0" smtClean="0"/>
              <a:t>ne of the first was the </a:t>
            </a:r>
            <a:r>
              <a:rPr lang="en-US" i="1" dirty="0" smtClean="0"/>
              <a:t>International Red Cross </a:t>
            </a:r>
            <a:r>
              <a:rPr lang="en-US" dirty="0" smtClean="0"/>
              <a:t>founded in 1863</a:t>
            </a:r>
          </a:p>
          <a:p>
            <a:r>
              <a:rPr lang="en-US" dirty="0"/>
              <a:t>t</a:t>
            </a:r>
            <a:r>
              <a:rPr lang="en-US" dirty="0" smtClean="0"/>
              <a:t>he term NGO came into use in 1945 with the establishment of the UN</a:t>
            </a:r>
          </a:p>
          <a:p>
            <a:r>
              <a:rPr lang="en-US" dirty="0" smtClean="0"/>
              <a:t>Since 1980s with government cutbacks in social services and negative impacts of economic globalization, have become increasingly influential in international affairs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NGOs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7911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b="1" dirty="0" smtClean="0"/>
              <a:t>Operational: </a:t>
            </a:r>
            <a:r>
              <a:rPr lang="en-US" dirty="0" smtClean="0"/>
              <a:t>to design and implement relief and/or development-related projects</a:t>
            </a:r>
          </a:p>
          <a:p>
            <a:pPr marL="514350" indent="-514350"/>
            <a:r>
              <a:rPr lang="en-US" dirty="0" smtClean="0"/>
              <a:t>can be community based, national or international</a:t>
            </a:r>
          </a:p>
          <a:p>
            <a:pPr marL="514350" indent="-514350"/>
            <a:r>
              <a:rPr lang="en-US" dirty="0" smtClean="0"/>
              <a:t>E.g.?</a:t>
            </a:r>
          </a:p>
          <a:p>
            <a:pPr marL="514350" indent="-514350"/>
            <a:endParaRPr lang="en-US" dirty="0" smtClean="0"/>
          </a:p>
          <a:p>
            <a:pPr marL="514350" indent="-514350">
              <a:buAutoNum type="arabicPeriod" startAt="2"/>
            </a:pPr>
            <a:r>
              <a:rPr lang="en-US" b="1" dirty="0" smtClean="0"/>
              <a:t>Advocacy:</a:t>
            </a:r>
            <a:r>
              <a:rPr lang="en-US" dirty="0" smtClean="0"/>
              <a:t> to defend or promote a specific cause</a:t>
            </a:r>
          </a:p>
          <a:p>
            <a:pPr marL="514350" indent="-514350"/>
            <a:r>
              <a:rPr lang="en-US" dirty="0" smtClean="0"/>
              <a:t>try to raise awareness, acceptance, and knowledge by lobbying, press work, and activist events</a:t>
            </a:r>
          </a:p>
          <a:p>
            <a:pPr marL="514350" indent="-514350"/>
            <a:r>
              <a:rPr lang="en-US" dirty="0" smtClean="0"/>
              <a:t>E.g.?</a:t>
            </a:r>
          </a:p>
          <a:p>
            <a:pPr marL="514350" indent="-514350"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Rise of NGOs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Read the following: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"NGOs Hit the High Road" (pp. 4-10) at </a:t>
            </a:r>
            <a:r>
              <a:rPr lang="en-US" dirty="0" smtClean="0">
                <a:hlinkClick r:id="rId2"/>
              </a:rPr>
              <a:t>http://www.unesco.org/ulis/cgi-bin/ulis.pl?catno=120129&amp;set=4B2CD154_3_376&amp;gp=0&amp;lin=1&amp;ll=f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 "Too Much Help" at </a:t>
            </a:r>
            <a:r>
              <a:rPr lang="en-US" dirty="0" smtClean="0">
                <a:hlinkClick r:id="rId3"/>
              </a:rPr>
              <a:t>http://www.thefreelibrary.com/Too+much+help%3a+since+the+mid-1970s%2c+non-governmental+organizations...-a0110151671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3. "Canadian Aid Groups Told to Keep Quiet on Canadian Policy Issues" at </a:t>
            </a:r>
            <a:r>
              <a:rPr lang="en-US" dirty="0" smtClean="0">
                <a:hlinkClick r:id="rId4"/>
              </a:rPr>
              <a:t>http://soutenez.alternatives.ca/node/1684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Based on these readings: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Explain the rise of NGOs to their present prominence as actors </a:t>
            </a:r>
            <a:r>
              <a:rPr lang="en-US" smtClean="0"/>
              <a:t>in </a:t>
            </a:r>
            <a:r>
              <a:rPr lang="en-US" smtClean="0"/>
              <a:t>the international </a:t>
            </a:r>
            <a:r>
              <a:rPr lang="en-US" dirty="0" smtClean="0"/>
              <a:t>political system.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390</Words>
  <Application>Microsoft Macintosh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NON-GOVERNMENTAL ORGANIZATIONS</vt:lpstr>
      <vt:lpstr>Definition</vt:lpstr>
      <vt:lpstr>Characteristics</vt:lpstr>
      <vt:lpstr>Purpose</vt:lpstr>
      <vt:lpstr>Types of NGOs</vt:lpstr>
      <vt:lpstr>The Rise of NGOs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NON-GOVERNMENTAL ORGANIZATIONS</dc:title>
  <dc:creator>Rocky Menzella</dc:creator>
  <cp:lastModifiedBy>Rocky Menzella</cp:lastModifiedBy>
  <cp:revision>4</cp:revision>
  <cp:lastPrinted>2011-02-13T20:50:22Z</cp:lastPrinted>
  <dcterms:created xsi:type="dcterms:W3CDTF">2011-02-14T16:25:58Z</dcterms:created>
  <dcterms:modified xsi:type="dcterms:W3CDTF">2011-02-14T16:28:42Z</dcterms:modified>
</cp:coreProperties>
</file>