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5" d="100"/>
          <a:sy n="85" d="100"/>
        </p:scale>
        <p:origin x="-1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C23D5A-8435-6A44-BCF0-81E489BA8DB0}" type="datetimeFigureOut">
              <a:rPr lang="en-US" smtClean="0"/>
              <a:pPr/>
              <a:t>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23D5A-8435-6A44-BCF0-81E489BA8DB0}" type="datetimeFigureOut">
              <a:rPr lang="en-US" smtClean="0"/>
              <a:pPr/>
              <a:t>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23D5A-8435-6A44-BCF0-81E489BA8DB0}" type="datetimeFigureOut">
              <a:rPr lang="en-US" smtClean="0"/>
              <a:pPr/>
              <a:t>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23D5A-8435-6A44-BCF0-81E489BA8DB0}" type="datetimeFigureOut">
              <a:rPr lang="en-US" smtClean="0"/>
              <a:pPr/>
              <a:t>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C23D5A-8435-6A44-BCF0-81E489BA8DB0}" type="datetimeFigureOut">
              <a:rPr lang="en-US" smtClean="0"/>
              <a:pPr/>
              <a:t>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C23D5A-8435-6A44-BCF0-81E489BA8DB0}" type="datetimeFigureOut">
              <a:rPr lang="en-US" smtClean="0"/>
              <a:pPr/>
              <a:t>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C23D5A-8435-6A44-BCF0-81E489BA8DB0}" type="datetimeFigureOut">
              <a:rPr lang="en-US" smtClean="0"/>
              <a:pPr/>
              <a:t>2/3/10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C23D5A-8435-6A44-BCF0-81E489BA8DB0}" type="datetimeFigureOut">
              <a:rPr lang="en-US" smtClean="0"/>
              <a:pPr/>
              <a:t>2/3/10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23D5A-8435-6A44-BCF0-81E489BA8DB0}" type="datetimeFigureOut">
              <a:rPr lang="en-US" smtClean="0"/>
              <a:pPr/>
              <a:t>2/3/10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23D5A-8435-6A44-BCF0-81E489BA8DB0}" type="datetimeFigureOut">
              <a:rPr lang="en-US" smtClean="0"/>
              <a:pPr/>
              <a:t>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23D5A-8435-6A44-BCF0-81E489BA8DB0}" type="datetimeFigureOut">
              <a:rPr lang="en-US" smtClean="0"/>
              <a:pPr/>
              <a:t>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0CCBC-0AE5-0548-94CA-24F6386C26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23D5A-8435-6A44-BCF0-81E489BA8DB0}" type="datetimeFigureOut">
              <a:rPr lang="en-US" smtClean="0"/>
              <a:pPr/>
              <a:t>2/3/10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0CCBC-0AE5-0548-94CA-24F6386C26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3" Type="http://schemas.openxmlformats.org/officeDocument/2006/relationships/hyperlink" Target="http://www.un.org/en/aboutun/structure/index.shtml"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The United Nations</a:t>
            </a:r>
            <a:endParaRPr lang="en-US" b="1" dirty="0"/>
          </a:p>
        </p:txBody>
      </p:sp>
      <p:pic>
        <p:nvPicPr>
          <p:cNvPr id="6" name="Content Placeholder 5" descr="Picture 2.png"/>
          <p:cNvPicPr>
            <a:picLocks noGrp="1" noChangeAspect="1"/>
          </p:cNvPicPr>
          <p:nvPr>
            <p:ph idx="1"/>
          </p:nvPr>
        </p:nvPicPr>
        <p:blipFill>
          <a:blip r:embed="rId2"/>
          <a:srcRect t="-43168" b="-43168"/>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2882915" cy="631493"/>
          </a:xfrm>
        </p:spPr>
        <p:txBody>
          <a:bodyPr>
            <a:normAutofit/>
          </a:bodyPr>
          <a:lstStyle/>
          <a:p>
            <a:r>
              <a:rPr lang="en-US" sz="3200" dirty="0" smtClean="0"/>
              <a:t>ORIGINS</a:t>
            </a:r>
            <a:endParaRPr lang="en-US" sz="3200" dirty="0"/>
          </a:p>
        </p:txBody>
      </p:sp>
      <p:pic>
        <p:nvPicPr>
          <p:cNvPr id="7" name="Content Placeholder 6" descr="Picture 3.png"/>
          <p:cNvPicPr>
            <a:picLocks noGrp="1" noChangeAspect="1"/>
          </p:cNvPicPr>
          <p:nvPr>
            <p:ph idx="1"/>
          </p:nvPr>
        </p:nvPicPr>
        <p:blipFill>
          <a:blip r:embed="rId2"/>
          <a:srcRect t="-28843" b="-28843"/>
          <a:stretch>
            <a:fillRect/>
          </a:stretch>
        </p:blipFill>
        <p:spPr>
          <a:xfrm>
            <a:off x="4732338" y="273050"/>
            <a:ext cx="3954462" cy="5853113"/>
          </a:xfrm>
        </p:spPr>
      </p:pic>
      <p:sp>
        <p:nvSpPr>
          <p:cNvPr id="6" name="Text Placeholder 5"/>
          <p:cNvSpPr>
            <a:spLocks noGrp="1"/>
          </p:cNvSpPr>
          <p:nvPr>
            <p:ph type="body" sz="half" idx="2"/>
          </p:nvPr>
        </p:nvSpPr>
        <p:spPr>
          <a:xfrm>
            <a:off x="457200" y="904543"/>
            <a:ext cx="4274630" cy="5953457"/>
          </a:xfrm>
        </p:spPr>
        <p:txBody>
          <a:bodyPr>
            <a:normAutofit/>
          </a:bodyPr>
          <a:lstStyle/>
          <a:p>
            <a:pPr>
              <a:buFont typeface="Arial"/>
              <a:buChar char="•"/>
            </a:pPr>
            <a:r>
              <a:rPr lang="en-US" sz="2400" dirty="0" smtClean="0"/>
              <a:t> 	established Oct 24, 1945 by 	51 member states</a:t>
            </a:r>
          </a:p>
          <a:p>
            <a:pPr>
              <a:buFont typeface="Arial"/>
              <a:buChar char="•"/>
            </a:pPr>
            <a:r>
              <a:rPr lang="en-US" sz="2400" dirty="0" smtClean="0"/>
              <a:t> 	for countries to work 	collaboratively for peace and 	development based on 	principles of justice, human 	dignity, and overall well-	being of people</a:t>
            </a:r>
          </a:p>
          <a:p>
            <a:pPr>
              <a:buFont typeface="Arial"/>
              <a:buChar char="•"/>
            </a:pPr>
            <a:r>
              <a:rPr lang="en-US" sz="2400" dirty="0" smtClean="0"/>
              <a:t> 	currently, 192 member states 	with equal vote</a:t>
            </a:r>
          </a:p>
          <a:p>
            <a:pPr>
              <a:buFont typeface="Arial"/>
              <a:buChar char="•"/>
            </a:pPr>
            <a:r>
              <a:rPr lang="en-US" sz="2400" dirty="0" smtClean="0"/>
              <a:t> 	not a world government, but 	an association of sovereign 	states</a:t>
            </a:r>
          </a:p>
          <a:p>
            <a:pPr>
              <a:buFont typeface="Arial"/>
              <a:buChar char="•"/>
            </a:pPr>
            <a:r>
              <a:rPr lang="en-US" sz="2400" dirty="0" smtClean="0"/>
              <a:t> 	carries moral weight of world 	opinion</a:t>
            </a:r>
            <a:endParaRPr lang="en-US" sz="2200" dirty="0" smtClean="0"/>
          </a:p>
          <a:p>
            <a:pPr>
              <a:buFont typeface="Arial"/>
              <a:buChar char="•"/>
            </a:pPr>
            <a:endParaRPr lang="en-US" sz="2400" dirty="0" smtClean="0"/>
          </a:p>
          <a:p>
            <a:pPr>
              <a:buFont typeface="Arial"/>
              <a:buChar char="•"/>
            </a:pPr>
            <a:endParaRPr lang="en-US" sz="2400" dirty="0" smtClean="0"/>
          </a:p>
          <a:p>
            <a:pPr>
              <a:buFont typeface="Arial"/>
              <a:buChar char="•"/>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b="1" dirty="0" smtClean="0"/>
              <a:t>Aims of the United Nations</a:t>
            </a:r>
            <a:endParaRPr lang="en-US" b="1" dirty="0"/>
          </a:p>
        </p:txBody>
      </p:sp>
      <p:sp>
        <p:nvSpPr>
          <p:cNvPr id="6" name="Content Placeholder 5"/>
          <p:cNvSpPr>
            <a:spLocks noGrp="1"/>
          </p:cNvSpPr>
          <p:nvPr>
            <p:ph idx="1"/>
          </p:nvPr>
        </p:nvSpPr>
        <p:spPr/>
        <p:txBody>
          <a:bodyPr>
            <a:normAutofit lnSpcReduction="10000"/>
          </a:bodyPr>
          <a:lstStyle/>
          <a:p>
            <a:r>
              <a:rPr lang="en-US" dirty="0" smtClean="0"/>
              <a:t>To keep peace throughout the world. </a:t>
            </a:r>
          </a:p>
          <a:p>
            <a:r>
              <a:rPr lang="en-US" dirty="0" smtClean="0"/>
              <a:t>To develop friendly relations between nations. </a:t>
            </a:r>
          </a:p>
          <a:p>
            <a:r>
              <a:rPr lang="en-US" dirty="0" smtClean="0"/>
              <a:t>To work together to help people live better lives, to eliminate poverty, disease and illiteracy in the world, to stop environmental destruction and to encourage respect for each other's rights and freedoms. </a:t>
            </a:r>
          </a:p>
          <a:p>
            <a:r>
              <a:rPr lang="en-US" dirty="0" smtClean="0"/>
              <a:t>To be a centre for helping nations achieve these aims.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Principles of the United Nations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All Member States have sovereign equality. </a:t>
            </a:r>
          </a:p>
          <a:p>
            <a:r>
              <a:rPr lang="en-US" dirty="0" smtClean="0"/>
              <a:t>All Member States must obey the Charter. </a:t>
            </a:r>
          </a:p>
          <a:p>
            <a:r>
              <a:rPr lang="en-US" dirty="0" smtClean="0"/>
              <a:t>Countries must try to settle their differences by peaceful means. </a:t>
            </a:r>
          </a:p>
          <a:p>
            <a:r>
              <a:rPr lang="en-US" dirty="0" smtClean="0"/>
              <a:t>Countries must avoid using force or threatening to use force. </a:t>
            </a:r>
          </a:p>
          <a:p>
            <a:r>
              <a:rPr lang="en-US" dirty="0" smtClean="0"/>
              <a:t>The UN may not interfere in the domestic affairs of any country. </a:t>
            </a:r>
          </a:p>
          <a:p>
            <a:r>
              <a:rPr lang="en-US" dirty="0" smtClean="0"/>
              <a:t>Countries should try to assist the United Nations.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66283"/>
          </a:xfrm>
        </p:spPr>
        <p:txBody>
          <a:bodyPr>
            <a:normAutofit/>
          </a:bodyPr>
          <a:lstStyle/>
          <a:p>
            <a:r>
              <a:rPr lang="en-US" sz="3200" dirty="0" smtClean="0"/>
              <a:t>Predecessor </a:t>
            </a:r>
            <a:endParaRPr lang="en-US" sz="3200" dirty="0"/>
          </a:p>
        </p:txBody>
      </p:sp>
      <p:pic>
        <p:nvPicPr>
          <p:cNvPr id="7" name="Content Placeholder 6" descr="Picture 4.png"/>
          <p:cNvPicPr>
            <a:picLocks noGrp="1" noChangeAspect="1"/>
          </p:cNvPicPr>
          <p:nvPr>
            <p:ph idx="1"/>
          </p:nvPr>
        </p:nvPicPr>
        <p:blipFill>
          <a:blip r:embed="rId2"/>
          <a:srcRect t="-17823" b="-17823"/>
          <a:stretch>
            <a:fillRect/>
          </a:stretch>
        </p:blipFill>
        <p:spPr>
          <a:xfrm>
            <a:off x="4227513" y="273050"/>
            <a:ext cx="4459287" cy="5853113"/>
          </a:xfrm>
        </p:spPr>
      </p:pic>
      <p:sp>
        <p:nvSpPr>
          <p:cNvPr id="6" name="Text Placeholder 5"/>
          <p:cNvSpPr>
            <a:spLocks noGrp="1"/>
          </p:cNvSpPr>
          <p:nvPr>
            <p:ph type="body" sz="half" idx="2"/>
          </p:nvPr>
        </p:nvSpPr>
        <p:spPr>
          <a:xfrm>
            <a:off x="457200" y="939333"/>
            <a:ext cx="3770133" cy="5688183"/>
          </a:xfrm>
        </p:spPr>
        <p:txBody>
          <a:bodyPr>
            <a:normAutofit/>
          </a:bodyPr>
          <a:lstStyle/>
          <a:p>
            <a:r>
              <a:rPr lang="en-US" sz="1800" b="1" dirty="0" smtClean="0"/>
              <a:t>League of Nations</a:t>
            </a:r>
          </a:p>
          <a:p>
            <a:endParaRPr lang="en-US" sz="1800" b="1" dirty="0" smtClean="0"/>
          </a:p>
          <a:p>
            <a:pPr>
              <a:buFont typeface="Arial"/>
              <a:buChar char="•"/>
            </a:pPr>
            <a:r>
              <a:rPr lang="en-US" sz="1800" b="1" dirty="0" smtClean="0"/>
              <a:t> </a:t>
            </a:r>
            <a:r>
              <a:rPr lang="en-US" sz="1800" dirty="0" smtClean="0"/>
              <a:t>established after WWI</a:t>
            </a:r>
          </a:p>
          <a:p>
            <a:pPr>
              <a:buFont typeface="Arial"/>
              <a:buChar char="•"/>
            </a:pPr>
            <a:r>
              <a:rPr lang="en-US" sz="1800" b="1" dirty="0" smtClean="0"/>
              <a:t> </a:t>
            </a:r>
            <a:r>
              <a:rPr lang="en-US" sz="1800" dirty="0" smtClean="0"/>
              <a:t>57 countries</a:t>
            </a:r>
          </a:p>
          <a:p>
            <a:pPr>
              <a:buFont typeface="Arial"/>
              <a:buChar char="•"/>
            </a:pPr>
            <a:endParaRPr lang="en-US" sz="1800" b="1" dirty="0" smtClean="0"/>
          </a:p>
          <a:p>
            <a:r>
              <a:rPr lang="en-US" sz="1800" b="1" dirty="0" smtClean="0"/>
              <a:t>Aims</a:t>
            </a:r>
          </a:p>
          <a:p>
            <a:pPr marL="342900" indent="-342900">
              <a:buAutoNum type="arabicPeriod"/>
            </a:pPr>
            <a:r>
              <a:rPr lang="en-US" sz="1800" dirty="0" smtClean="0"/>
              <a:t>To preserve the peace by defending member states from aggression through economic and military sanctions</a:t>
            </a:r>
          </a:p>
          <a:p>
            <a:pPr marL="342900" indent="-342900">
              <a:buAutoNum type="arabicPeriod"/>
            </a:pPr>
            <a:r>
              <a:rPr lang="en-US" sz="1800" dirty="0" smtClean="0"/>
              <a:t>To promote international cooperation in economic and social affairs</a:t>
            </a:r>
          </a:p>
          <a:p>
            <a:pPr marL="342900" indent="-342900"/>
            <a:endParaRPr lang="en-US" sz="1800" dirty="0" smtClean="0"/>
          </a:p>
          <a:p>
            <a:pPr marL="342900" indent="-342900">
              <a:buFont typeface="Arial"/>
              <a:buChar char="•"/>
            </a:pPr>
            <a:r>
              <a:rPr lang="en-US" sz="1800" dirty="0" smtClean="0"/>
              <a:t>US never joined, major powers withdrew, unwillingness to issue sanctions and insufficient moral authority caused it to fail</a:t>
            </a:r>
          </a:p>
          <a:p>
            <a:pPr marL="342900" indent="-342900"/>
            <a:endParaRPr lang="en-US" sz="1800" dirty="0" smtClean="0"/>
          </a:p>
          <a:p>
            <a:endParaRPr lang="en-US" sz="1800" dirty="0"/>
          </a:p>
          <a:p>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UN Charter</a:t>
            </a:r>
            <a:endParaRPr lang="en-US" sz="3200" dirty="0"/>
          </a:p>
        </p:txBody>
      </p:sp>
      <p:pic>
        <p:nvPicPr>
          <p:cNvPr id="5" name="Content Placeholder 4" descr="Picture 5.png"/>
          <p:cNvPicPr>
            <a:picLocks noGrp="1" noChangeAspect="1"/>
          </p:cNvPicPr>
          <p:nvPr>
            <p:ph idx="1"/>
          </p:nvPr>
        </p:nvPicPr>
        <p:blipFill>
          <a:blip r:embed="rId2"/>
          <a:srcRect t="-26145" b="-26145"/>
          <a:stretch>
            <a:fillRect/>
          </a:stretch>
        </p:blipFill>
        <p:spPr>
          <a:xfrm>
            <a:off x="4105558" y="273050"/>
            <a:ext cx="4581242" cy="5853113"/>
          </a:xfrm>
        </p:spPr>
      </p:pic>
      <p:sp>
        <p:nvSpPr>
          <p:cNvPr id="4" name="Text Placeholder 3"/>
          <p:cNvSpPr>
            <a:spLocks noGrp="1"/>
          </p:cNvSpPr>
          <p:nvPr>
            <p:ph type="body" sz="half" idx="2"/>
          </p:nvPr>
        </p:nvSpPr>
        <p:spPr>
          <a:xfrm>
            <a:off x="457200" y="1435100"/>
            <a:ext cx="3648358" cy="5209811"/>
          </a:xfrm>
        </p:spPr>
        <p:txBody>
          <a:bodyPr>
            <a:normAutofit/>
          </a:bodyPr>
          <a:lstStyle/>
          <a:p>
            <a:pPr>
              <a:buFont typeface="Arial"/>
              <a:buChar char="•"/>
            </a:pPr>
            <a:r>
              <a:rPr lang="en-US" sz="1800" dirty="0" smtClean="0"/>
              <a:t> 	blueprint established 1944 by 	Britain, China, 	the US, and the 	USSR</a:t>
            </a:r>
            <a:endParaRPr lang="en-US" sz="1600" dirty="0" smtClean="0"/>
          </a:p>
          <a:p>
            <a:pPr>
              <a:buFont typeface="Arial"/>
              <a:buChar char="•"/>
            </a:pPr>
            <a:r>
              <a:rPr lang="en-US" sz="1800" dirty="0" smtClean="0"/>
              <a:t> 	June 1945 final text signed by 	50 countries in San Francisco</a:t>
            </a:r>
          </a:p>
          <a:p>
            <a:pPr>
              <a:buFont typeface="Arial"/>
              <a:buChar char="•"/>
            </a:pPr>
            <a:r>
              <a:rPr lang="en-US" sz="1800" dirty="0" smtClean="0"/>
              <a:t> 	the Leagues ideals and 	some 	of its structure were kept</a:t>
            </a:r>
            <a:endParaRPr lang="en-US" sz="1600" dirty="0" smtClean="0"/>
          </a:p>
          <a:p>
            <a:pPr>
              <a:buFont typeface="Arial"/>
              <a:buChar char="•"/>
            </a:pPr>
            <a:r>
              <a:rPr lang="en-US" sz="1600" dirty="0" smtClean="0"/>
              <a:t> 	the Leagues Council became 	the </a:t>
            </a:r>
            <a:r>
              <a:rPr lang="en-US" sz="1600" b="1" i="1" dirty="0" smtClean="0"/>
              <a:t>Security Council</a:t>
            </a:r>
            <a:r>
              <a:rPr lang="en-US" sz="1600" dirty="0" smtClean="0"/>
              <a:t> </a:t>
            </a:r>
            <a:r>
              <a:rPr lang="en-US" sz="1600" dirty="0" smtClean="0"/>
              <a:t>composed of</a:t>
            </a:r>
            <a:r>
              <a:rPr lang="en-US" sz="1600" dirty="0" smtClean="0"/>
              <a:t> five </a:t>
            </a:r>
            <a:r>
              <a:rPr lang="en-US" sz="1600" dirty="0" smtClean="0"/>
              <a:t>	permanent members 	(victors of 	WWII)</a:t>
            </a:r>
            <a:r>
              <a:rPr lang="en-US" sz="1600" dirty="0" smtClean="0"/>
              <a:t> with </a:t>
            </a:r>
            <a:r>
              <a:rPr lang="en-US" sz="1600" dirty="0" smtClean="0"/>
              <a:t>veto power</a:t>
            </a:r>
          </a:p>
          <a:p>
            <a:pPr>
              <a:buFont typeface="Arial"/>
              <a:buChar char="•"/>
            </a:pPr>
            <a:r>
              <a:rPr lang="en-US" sz="1600" dirty="0" smtClean="0"/>
              <a:t> 	a new organ, the</a:t>
            </a:r>
            <a:r>
              <a:rPr lang="en-US" sz="1600" b="1" i="1" dirty="0" smtClean="0"/>
              <a:t> Economic 	and 	Social Council </a:t>
            </a:r>
            <a:r>
              <a:rPr lang="en-US" sz="1600" dirty="0" smtClean="0"/>
              <a:t>created along with 	specialized agencies for </a:t>
            </a:r>
            <a:r>
              <a:rPr lang="en-US" sz="1600" dirty="0" err="1" smtClean="0"/>
              <a:t>labour</a:t>
            </a:r>
            <a:r>
              <a:rPr lang="en-US" sz="1600" dirty="0" smtClean="0"/>
              <a:t>, 	education, health, development, and 	</a:t>
            </a:r>
            <a:r>
              <a:rPr lang="en-US" sz="1600" dirty="0" smtClean="0"/>
              <a:t>environment</a:t>
            </a:r>
            <a:endParaRPr lang="en-US" sz="1600" dirty="0" smtClean="0"/>
          </a:p>
          <a:p>
            <a:pPr>
              <a:buFont typeface="Arial"/>
              <a:buChar char="•"/>
            </a:pPr>
            <a:r>
              <a:rPr lang="en-US" sz="1600" dirty="0" smtClean="0"/>
              <a:t>  </a:t>
            </a:r>
            <a:r>
              <a:rPr lang="en-US" sz="1600" dirty="0"/>
              <a:t>	</a:t>
            </a:r>
            <a:r>
              <a:rPr lang="en-US" sz="1600" dirty="0" smtClean="0"/>
              <a:t>enshrined the </a:t>
            </a:r>
            <a:r>
              <a:rPr lang="en-US" sz="1600" b="1" i="1" dirty="0" smtClean="0"/>
              <a:t>Universal 	Declaration of Human Rights </a:t>
            </a:r>
            <a:r>
              <a:rPr lang="en-US" sz="1600" dirty="0" smtClean="0"/>
              <a:t>– 	context of international law</a:t>
            </a:r>
          </a:p>
          <a:p>
            <a:pPr>
              <a:buFont typeface="Arial"/>
              <a:buChar char="•"/>
            </a:pPr>
            <a:endParaRPr lang="en-US" sz="1800" b="1"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The UN  System</a:t>
            </a:r>
            <a:endParaRPr lang="en-US" sz="3600" dirty="0"/>
          </a:p>
        </p:txBody>
      </p:sp>
      <p:pic>
        <p:nvPicPr>
          <p:cNvPr id="5" name="Content Placeholder 4" descr="Picture 7.png"/>
          <p:cNvPicPr>
            <a:picLocks noGrp="1" noChangeAspect="1"/>
          </p:cNvPicPr>
          <p:nvPr>
            <p:ph idx="1"/>
          </p:nvPr>
        </p:nvPicPr>
        <p:blipFill>
          <a:blip r:embed="rId2"/>
          <a:srcRect t="-31016" b="-31016"/>
          <a:stretch>
            <a:fillRect/>
          </a:stretch>
        </p:blipFill>
        <p:spPr>
          <a:xfrm>
            <a:off x="4359598" y="273050"/>
            <a:ext cx="4327202" cy="5853113"/>
          </a:xfrm>
        </p:spPr>
      </p:pic>
      <p:sp>
        <p:nvSpPr>
          <p:cNvPr id="4" name="Text Placeholder 3"/>
          <p:cNvSpPr>
            <a:spLocks noGrp="1"/>
          </p:cNvSpPr>
          <p:nvPr>
            <p:ph type="body" sz="half" idx="2"/>
          </p:nvPr>
        </p:nvSpPr>
        <p:spPr>
          <a:xfrm>
            <a:off x="457200" y="1435100"/>
            <a:ext cx="3902398" cy="5068953"/>
          </a:xfrm>
        </p:spPr>
        <p:txBody>
          <a:bodyPr>
            <a:normAutofit fontScale="85000" lnSpcReduction="10000"/>
          </a:bodyPr>
          <a:lstStyle/>
          <a:p>
            <a:pPr>
              <a:buFont typeface="Arial"/>
              <a:buChar char="•"/>
            </a:pPr>
            <a:r>
              <a:rPr lang="en-US" sz="2000" dirty="0" smtClean="0"/>
              <a:t> 	actions to accept, fund, and carry out 	resolutions depend on the will of 	member states</a:t>
            </a:r>
          </a:p>
          <a:p>
            <a:pPr>
              <a:buFont typeface="Arial"/>
              <a:buChar char="•"/>
            </a:pPr>
            <a:endParaRPr lang="en-US" sz="2000" dirty="0" smtClean="0"/>
          </a:p>
          <a:p>
            <a:pPr>
              <a:buFont typeface="Arial"/>
              <a:buChar char="•"/>
            </a:pPr>
            <a:r>
              <a:rPr lang="en-US" sz="2000" dirty="0" smtClean="0"/>
              <a:t> 	resolutions by </a:t>
            </a:r>
            <a:r>
              <a:rPr lang="en-US" sz="2000" b="1" i="1" dirty="0" smtClean="0"/>
              <a:t>Security Council </a:t>
            </a:r>
            <a:r>
              <a:rPr lang="en-US" sz="2000" dirty="0" smtClean="0"/>
              <a:t>	and 	</a:t>
            </a:r>
            <a:r>
              <a:rPr lang="en-US" sz="2000" b="1" i="1" dirty="0" smtClean="0"/>
              <a:t>ICJ</a:t>
            </a:r>
            <a:r>
              <a:rPr lang="en-US" sz="2000" dirty="0" smtClean="0"/>
              <a:t>, however, are legally 	binding</a:t>
            </a:r>
          </a:p>
          <a:p>
            <a:pPr>
              <a:buFont typeface="Arial"/>
              <a:buChar char="•"/>
            </a:pPr>
            <a:endParaRPr lang="en-US" sz="2000" dirty="0" smtClean="0"/>
          </a:p>
          <a:p>
            <a:pPr>
              <a:buFont typeface="Arial"/>
              <a:buChar char="•"/>
            </a:pPr>
            <a:r>
              <a:rPr lang="en-US" sz="2000" dirty="0" smtClean="0"/>
              <a:t> 	</a:t>
            </a:r>
            <a:r>
              <a:rPr lang="en-US" sz="2000" b="1" i="1" dirty="0" smtClean="0"/>
              <a:t>Specialized agencies </a:t>
            </a:r>
            <a:r>
              <a:rPr lang="en-US" sz="2000" dirty="0" smtClean="0"/>
              <a:t>are separate 	autonomous international 	organizations working with the UN 	and each other – they depend on 	funds by member states – and 	organize forums on international 	matters bringing NGOs, governments 	and media together. If international 	agreement achieved and signed, it is 	still up to each individual country to 	carry them out – moral weight of 	international community used to 	pressure them</a:t>
            </a:r>
            <a:endParaRPr lang="en-US" sz="2000" dirty="0"/>
          </a:p>
        </p:txBody>
      </p:sp>
      <p:sp>
        <p:nvSpPr>
          <p:cNvPr id="6" name="TextBox 5"/>
          <p:cNvSpPr txBox="1"/>
          <p:nvPr/>
        </p:nvSpPr>
        <p:spPr>
          <a:xfrm>
            <a:off x="4359598" y="5508710"/>
            <a:ext cx="4784402" cy="1200329"/>
          </a:xfrm>
          <a:prstGeom prst="rect">
            <a:avLst/>
          </a:prstGeom>
          <a:noFill/>
        </p:spPr>
        <p:txBody>
          <a:bodyPr wrap="square" rtlCol="0">
            <a:spAutoFit/>
          </a:bodyPr>
          <a:lstStyle/>
          <a:p>
            <a:endParaRPr lang="en-US" b="1" dirty="0" smtClean="0">
              <a:hlinkClick r:id="rId3"/>
            </a:endParaRPr>
          </a:p>
          <a:p>
            <a:r>
              <a:rPr lang="en-US" dirty="0" smtClean="0">
                <a:hlinkClick r:id="rId3"/>
              </a:rPr>
              <a:t>http://www.un.org/en/aboutun/structure/index.shtml</a:t>
            </a:r>
            <a:endParaRPr lang="en-US" dirty="0" smtClean="0"/>
          </a:p>
          <a:p>
            <a:endParaRPr lang="en-US" dirty="0"/>
          </a:p>
        </p:txBody>
      </p:sp>
      <p:sp>
        <p:nvSpPr>
          <p:cNvPr id="7" name="TextBox 6"/>
          <p:cNvSpPr txBox="1"/>
          <p:nvPr/>
        </p:nvSpPr>
        <p:spPr>
          <a:xfrm>
            <a:off x="4359598" y="5508710"/>
            <a:ext cx="3776030" cy="369332"/>
          </a:xfrm>
          <a:prstGeom prst="rect">
            <a:avLst/>
          </a:prstGeom>
          <a:noFill/>
        </p:spPr>
        <p:txBody>
          <a:bodyPr wrap="square" rtlCol="0">
            <a:spAutoFit/>
          </a:bodyPr>
          <a:lstStyle/>
          <a:p>
            <a:r>
              <a:rPr lang="en-US" b="1" dirty="0" smtClean="0"/>
              <a:t>UN Structure and Organization</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TotalTime>
  <Words>536</Words>
  <Application>Microsoft Macintosh PowerPoint</Application>
  <PresentationFormat>On-screen Show (4:3)</PresentationFormat>
  <Paragraphs>48</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The United Nations</vt:lpstr>
      <vt:lpstr>ORIGINS</vt:lpstr>
      <vt:lpstr>Aims of the United Nations</vt:lpstr>
      <vt:lpstr>Principles of the United Nations</vt:lpstr>
      <vt:lpstr>Predecessor </vt:lpstr>
      <vt:lpstr>UN Charter</vt:lpstr>
      <vt:lpstr>The UN  System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Nations</dc:title>
  <dc:creator>Rocky Menzella</dc:creator>
  <cp:lastModifiedBy>Rocky Menzella</cp:lastModifiedBy>
  <cp:revision>2</cp:revision>
  <dcterms:created xsi:type="dcterms:W3CDTF">2010-02-03T15:58:26Z</dcterms:created>
  <dcterms:modified xsi:type="dcterms:W3CDTF">2010-02-03T15:59:58Z</dcterms:modified>
</cp:coreProperties>
</file>